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8" r:id="rId10"/>
    <p:sldId id="261" r:id="rId11"/>
    <p:sldId id="262" r:id="rId12"/>
    <p:sldId id="264" r:id="rId13"/>
    <p:sldId id="265" r:id="rId14"/>
    <p:sldId id="266" r:id="rId15"/>
    <p:sldId id="263" r:id="rId16"/>
    <p:sldId id="267" r:id="rId1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95A03-6FDE-4EB6-A6F8-EFA401FE2CDF}" v="102" dt="2025-05-23T10:03:39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18064-6A17-4D85-8000-CA06C51E5E15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77192-4FB2-463B-A8E8-235C0A950A0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863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PDA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77192-4FB2-463B-A8E8-235C0A950A01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377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9E88AD-A2BA-A7A2-7F5C-CA582E42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FAE56C6-D54F-81F8-1A29-420303B8F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AD12D4-3610-0BBC-1EE6-9E2238BA7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FA9281C-28F6-FBEC-515B-3E630A49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03BD544-E76B-EDC1-020B-5EDC3B4D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86361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A00C88-CB1B-2969-95B9-04B353EB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E827F1F1-4289-D0AE-0CC6-B696563D9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FF6D037-DA85-22C9-961B-76CD5A40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7C422A-BF59-0DFD-BED0-E4073CAE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F194625-387D-3783-20B8-B8D05F64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62712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D4FFD86-4AEB-53CA-E2DE-C020E5875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DD94D53-79DC-1E14-E91D-B91765B97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3B4C8EC-94E5-FB7E-5A35-3097E0CF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0C94E5F-A623-9FA5-F276-4F167BE0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CCE97AD-CE52-A709-1833-5D7BA59F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892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7E04562-3215-A536-A5AC-12B67B68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F6A8587-C0EB-0CF1-24D3-1F552624F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1F4A6BB-CE0C-5976-D47A-071B289F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DA6CBC4-AF18-2C9B-ACC9-1465DEC2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17BFE37-02E7-885C-8069-A80BCBB0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17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44BC87B-1866-9038-E39C-CB65F89C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C72BB1B-BA34-8519-10AC-415F20685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04A0380-C406-47A6-C12F-AA00A9BF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1A49629-8ADD-9DFC-8F18-F3FC757D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029C6E7-4956-A720-CEAF-F203A61E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0985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B43479-A3B2-BE23-ABD9-BCE81337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DB398E-AFF9-0CAE-E930-1865411B4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517A004-BF27-AD0E-F958-CB8704C76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096F331-E16A-0F25-A18F-4BBF1A19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DE06282-0F45-6F31-3B7D-21CEF3227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3C3D660-F2E1-201D-2AFA-2E9AE937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79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BC5AE71-A147-FE7B-6197-6FD46427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A4EEFFA-F7A1-FD76-987A-826F9AC3F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A86B9CE-2B0A-796E-7E2F-96470E6C5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44D8C08-AD0A-B572-BDBD-FAF5DB0C1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90281E9-DFD0-CBFE-A1EF-E864EFE9B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512F2A0A-C8F9-6DC2-E68F-57951E3C9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BDE040F9-6CC5-491B-DB2D-8356AC84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22E3DA76-3442-018B-3E22-866AC5FC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4439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B4A8F51-C402-A4BC-4FB5-D7D62D4D7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1BD3C62-F89A-0800-3980-4BF2D555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9D8B155-74E7-AA05-2F8C-4D2A2132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623D4D0-1FC1-8B9B-C87F-E56CB845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309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298E490-71C1-094C-569D-5AF49775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BDC6A5C-5E42-29B5-E276-045B9C51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D30560B3-AB17-FAE9-87D7-58A0CCC0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6335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A4B2B8-8E51-948F-C696-264C92B3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0E75C5F-1627-DBD9-905C-E29B3587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01FD31D3-7038-C3B2-64E1-3DA0C51C1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E9D28FF-578C-4C25-9314-44F5919E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C7FB4FE-299E-21F5-EB79-65549C00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EBAD72CF-73B0-0583-21CD-28FA81B0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686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53BC792-4E62-4E5C-CA1C-14A0EDB5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E7CA6E8B-2F8D-519E-ED68-2804D17C1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972F8C2-8E7E-DE07-1100-46F8209BB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63F592-B796-AAE1-550C-4B7E070B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257ACB7-BCC2-DB1C-0F60-1A650782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EFB274B-D9EF-88B3-DBB7-FFF283FF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94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EB6E5042-E838-C1AA-3156-C969B7D7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941D8C5-6354-C80D-D60A-F0ED2E2B1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7510992-4880-CFBD-DAA6-A46B5C196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AF31C3-9344-4E3A-8194-84FB9D1C90AB}" type="datetimeFigureOut">
              <a:rPr lang="el-GR" smtClean="0"/>
              <a:t>23/5/2025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CB4F2CB-F0AC-1948-1F2C-7108D5B4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2C88549-EEF4-175F-8E6C-20A008DE8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9CB5A0-3FBF-42BD-B7E9-DFE2E7A0C9F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0463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hristsi33/PdaGu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Εικόνα 12" descr="Εικόνα που περιέχει εσωτερική διακόσμηση, έπιπλα, τραπέζι, τραπεζάκι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BE975DB-7CB3-8D09-BCFF-AB8C7BF9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72" t="47092" r="-3553" b="-46751"/>
          <a:stretch/>
        </p:blipFill>
        <p:spPr>
          <a:xfrm>
            <a:off x="-272375" y="2932490"/>
            <a:ext cx="13038539" cy="7574355"/>
          </a:xfrm>
          <a:prstGeom prst="rect">
            <a:avLst/>
          </a:prstGeom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0BA653C-D034-6752-E8C5-A6B7EFAB8050}"/>
              </a:ext>
            </a:extLst>
          </p:cNvPr>
          <p:cNvSpPr/>
          <p:nvPr/>
        </p:nvSpPr>
        <p:spPr>
          <a:xfrm>
            <a:off x="-4280170" y="5783093"/>
            <a:ext cx="23186571" cy="11070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441A7A44-D9A8-0BD7-79FB-B787AB720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1400" y="615831"/>
            <a:ext cx="10109200" cy="1757755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Aft>
                <a:spcPts val="1200"/>
              </a:spcAft>
            </a:pPr>
            <a:r>
              <a:rPr lang="en-US" b="1" i="0" dirty="0"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PDA Order Management System (Qt GUI)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55D29-EB9D-8833-8A6D-38D7FEE74868}"/>
              </a:ext>
            </a:extLst>
          </p:cNvPr>
          <p:cNvSpPr txBox="1"/>
          <p:nvPr/>
        </p:nvSpPr>
        <p:spPr>
          <a:xfrm>
            <a:off x="248056" y="3925510"/>
            <a:ext cx="15476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ΟΜΑΔΑ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ΕΛΕΥΘΕΡΙΑ ΚΟΥΡΤΑ	23056</a:t>
            </a:r>
          </a:p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ΧΡΗΣΤΟΣ ΤΣΙΤΛΑΚΙΔΗΣ	23065</a:t>
            </a:r>
          </a:p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ΡΟΖΑΛΙΑ ΠΟΛΥΓΥΡΙΝΟΥ	23025</a:t>
            </a:r>
          </a:p>
        </p:txBody>
      </p:sp>
      <p:sp>
        <p:nvSpPr>
          <p:cNvPr id="11" name="Τίτλος 1">
            <a:extLst>
              <a:ext uri="{FF2B5EF4-FFF2-40B4-BE49-F238E27FC236}">
                <a16:creationId xmlns:a16="http://schemas.microsoft.com/office/drawing/2014/main" id="{C2604EE2-E83C-8A43-42B0-7BC0B507B1CE}"/>
              </a:ext>
            </a:extLst>
          </p:cNvPr>
          <p:cNvSpPr txBox="1">
            <a:spLocks/>
          </p:cNvSpPr>
          <p:nvPr/>
        </p:nvSpPr>
        <p:spPr>
          <a:xfrm>
            <a:off x="558800" y="6223000"/>
            <a:ext cx="11074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6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B575D-9859-0E9D-1766-70CA1705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1941BB3A-CB46-348B-6249-DB8B214FCA62}"/>
              </a:ext>
            </a:extLst>
          </p:cNvPr>
          <p:cNvSpPr/>
          <p:nvPr/>
        </p:nvSpPr>
        <p:spPr>
          <a:xfrm>
            <a:off x="-33440913" y="-21096513"/>
            <a:ext cx="85365770" cy="22863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3116FB6-3CB0-0283-200B-4C79F6DE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708" y="302063"/>
            <a:ext cx="7894583" cy="1232447"/>
          </a:xfrm>
        </p:spPr>
        <p:txBody>
          <a:bodyPr>
            <a:noAutofit/>
          </a:bodyPr>
          <a:lstStyle/>
          <a:p>
            <a:r>
              <a:rPr lang="el-GR" sz="8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Αποτελέσματα</a:t>
            </a:r>
          </a:p>
        </p:txBody>
      </p:sp>
      <p:pic>
        <p:nvPicPr>
          <p:cNvPr id="5" name="Εικόνα 4" descr="Εικόνα που περιέχει κείμενο, στιγμιότυπο οθόνης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6CD56A7-6ED1-8BAC-D667-194B5667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1" y="4018332"/>
            <a:ext cx="2769752" cy="2537605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στιγμιότυπο οθόνης, γραμματοσειρά, λογισμικό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D6DA566-2224-0AD8-1C7A-5A245721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20" y="3429000"/>
            <a:ext cx="3672279" cy="2797568"/>
          </a:xfrm>
          <a:prstGeom prst="rect">
            <a:avLst/>
          </a:prstGeom>
        </p:spPr>
      </p:pic>
      <p:pic>
        <p:nvPicPr>
          <p:cNvPr id="9" name="Εικόνα 8" descr="Εικόνα που περιέχει κείμενο, στιγμιότυπο οθόνης, λογισμικό, λογισμικό πολυμέσων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EF2807B2-347D-8D77-79B5-B1D8266AA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5" y="1938676"/>
            <a:ext cx="5166663" cy="38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0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8A38-4FDE-B96A-99CC-B3224B7E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8CACBD3F-6B9C-6969-35E0-E70D9BD2FB1E}"/>
              </a:ext>
            </a:extLst>
          </p:cNvPr>
          <p:cNvSpPr/>
          <p:nvPr/>
        </p:nvSpPr>
        <p:spPr>
          <a:xfrm>
            <a:off x="-44283086" y="-35922857"/>
            <a:ext cx="51010457" cy="38470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Τίτλος 9">
            <a:extLst>
              <a:ext uri="{FF2B5EF4-FFF2-40B4-BE49-F238E27FC236}">
                <a16:creationId xmlns:a16="http://schemas.microsoft.com/office/drawing/2014/main" id="{7401FAA4-67D4-4E97-6929-8716C1E6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634633"/>
            <a:ext cx="6091989" cy="1325563"/>
          </a:xfrm>
        </p:spPr>
        <p:txBody>
          <a:bodyPr>
            <a:noAutofit/>
          </a:bodyPr>
          <a:lstStyle/>
          <a:p>
            <a:r>
              <a:rPr lang="el-GR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Σύγκριση µε </a:t>
            </a:r>
            <a:r>
              <a:rPr lang="en-US" sz="4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AI-Generated Code</a:t>
            </a:r>
            <a:endParaRPr lang="el-GR" sz="4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Εικόνα 13" descr="Εικόνα που περιέχει clipart, κύκλος, σύμβολο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91CF13FF-A7F7-2094-83DE-E9990DCB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37" y="2157206"/>
            <a:ext cx="1912792" cy="1912792"/>
          </a:xfrm>
          <a:prstGeom prst="flowChartConnector">
            <a:avLst/>
          </a:prstGeom>
        </p:spPr>
      </p:pic>
      <p:grpSp>
        <p:nvGrpSpPr>
          <p:cNvPr id="78" name="Ομάδα 77">
            <a:extLst>
              <a:ext uri="{FF2B5EF4-FFF2-40B4-BE49-F238E27FC236}">
                <a16:creationId xmlns:a16="http://schemas.microsoft.com/office/drawing/2014/main" id="{C2AD91AB-586B-25FE-C399-DAD451FB181B}"/>
              </a:ext>
            </a:extLst>
          </p:cNvPr>
          <p:cNvGrpSpPr/>
          <p:nvPr/>
        </p:nvGrpSpPr>
        <p:grpSpPr>
          <a:xfrm>
            <a:off x="4939919" y="3985887"/>
            <a:ext cx="2516000" cy="2675194"/>
            <a:chOff x="6921366" y="-341120"/>
            <a:chExt cx="2394663" cy="2643973"/>
          </a:xfrm>
        </p:grpSpPr>
        <p:pic>
          <p:nvPicPr>
            <p:cNvPr id="12" name="Εικόνα 11" descr="Εικόνα που περιέχει σύμβολο, λογότυπο, γραφικά, γραμματοσειρά&#10;&#10;Το περιεχόμενο που δημιουργείται από τεχνολογία AI ενδέχεται να είναι εσφαλμένο.">
              <a:extLst>
                <a:ext uri="{FF2B5EF4-FFF2-40B4-BE49-F238E27FC236}">
                  <a16:creationId xmlns:a16="http://schemas.microsoft.com/office/drawing/2014/main" id="{124017A4-9FD0-5AAF-4F02-F2939227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366" y="291975"/>
              <a:ext cx="2010878" cy="201087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1CB7D-1097-1A70-9A44-B76C0FBA5BA6}"/>
                </a:ext>
              </a:extLst>
            </p:cNvPr>
            <p:cNvSpPr txBox="1"/>
            <p:nvPr/>
          </p:nvSpPr>
          <p:spPr>
            <a:xfrm rot="1577429">
              <a:off x="7675836" y="-341120"/>
              <a:ext cx="16401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8000" dirty="0"/>
                <a:t>👑</a:t>
              </a:r>
              <a:r>
                <a:rPr lang="el-GR" dirty="0"/>
                <a:t> 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EA7A4B2-746E-FC95-53CD-CE33B8A72CB5}"/>
              </a:ext>
            </a:extLst>
          </p:cNvPr>
          <p:cNvSpPr txBox="1"/>
          <p:nvPr/>
        </p:nvSpPr>
        <p:spPr>
          <a:xfrm>
            <a:off x="6642538" y="16136"/>
            <a:ext cx="524626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400" dirty="0">
                <a:solidFill>
                  <a:schemeClr val="accent1"/>
                </a:solidFill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Χρησιμοποιήθηκε AI (π.χ. 	ChatGPT, 	Copilot);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Ναι, χρησιμοποιήσαμε ChatGPT κυρίως για βοήθεια στην εξοικείωση με το Qt και τη σύνδεση C++ με GUI.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Μας βοήθησε να καταλάβουμε πώς να ρυθμίσουμε σωστά τα widgets, signals &amp; slots.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Το χρησιμοποιήσαμε για να λύσουμε σφάλματα που εμφανίζονταν στο Visual Studio Code, όπως προβλήματα με include paths και qmake.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Δεν αντιγράψαμε έτοιμο κώδικα — χρησιμοποιήθηκε καθαρά συμβουλευτικά για debugging και κατανόηση.</a:t>
            </a:r>
          </a:p>
          <a:p>
            <a:endParaRPr lang="el-GR" dirty="0"/>
          </a:p>
        </p:txBody>
      </p:sp>
      <p:sp>
        <p:nvSpPr>
          <p:cNvPr id="77" name="Rectangle 59">
            <a:extLst>
              <a:ext uri="{FF2B5EF4-FFF2-40B4-BE49-F238E27FC236}">
                <a16:creationId xmlns:a16="http://schemas.microsoft.com/office/drawing/2014/main" id="{D48B54B6-DEFD-608A-4474-2696D50AD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3749" y="2634399"/>
            <a:ext cx="5419432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Διαφορές στον Κώδικα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δικός μας κώδικας είχε περισσότερους ελέγχους (π.χ. έγκυρη ποσότητα, ενεργές παραγγελίες).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Δώσαμε έμφαση στη φιλικότητα προς τον χρήστη (ειδοποιήσεις, επιλογές).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ήταν πιο απλοποιημένος και λιγότερο ασφαλής.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Σχεδιάσαμε τη ροή με βάση πραγματικές ανάγκες χρήσης σε εστίαση.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βοήθησε σαν βάση, αλλά χρειάστηκε βελτιώσεις για πρακτική χρήση.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EF54134-C2F5-C85F-6D3A-C566C258F6BA}"/>
              </a:ext>
            </a:extLst>
          </p:cNvPr>
          <p:cNvSpPr txBox="1"/>
          <p:nvPr/>
        </p:nvSpPr>
        <p:spPr>
          <a:xfrm>
            <a:off x="7019137" y="4425810"/>
            <a:ext cx="44930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Συμπέρασμα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Ο AI κώδικας ήταν γρήγορος και λειτουργικός, αλλά ο δικός μας ήταν πιο ασφαλής και φιλικός προς τον χρήστη. Χρειάστηκε παρέμβαση για πρακτική αξιοπιστία.</a:t>
            </a:r>
          </a:p>
        </p:txBody>
      </p:sp>
    </p:spTree>
    <p:extLst>
      <p:ext uri="{BB962C8B-B14F-4D97-AF65-F5344CB8AC3E}">
        <p14:creationId xmlns:p14="http://schemas.microsoft.com/office/powerpoint/2010/main" val="342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2E51-C3DC-41B1-BF18-19E9773AD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A2EED01F-B347-FF73-7DD2-2F38F723FA36}"/>
              </a:ext>
            </a:extLst>
          </p:cNvPr>
          <p:cNvSpPr/>
          <p:nvPr/>
        </p:nvSpPr>
        <p:spPr>
          <a:xfrm>
            <a:off x="3961128" y="5590540"/>
            <a:ext cx="55808701" cy="27828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7CC73F0-87AA-FB4A-BF0B-6363F9ED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23" y="5198772"/>
            <a:ext cx="9154751" cy="2143760"/>
          </a:xfrm>
        </p:spPr>
        <p:txBody>
          <a:bodyPr>
            <a:norm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Συμπεράσματα &amp;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Lessons Learned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E433-0B87-8F55-3FE9-D845D9A32EA4}"/>
              </a:ext>
            </a:extLst>
          </p:cNvPr>
          <p:cNvSpPr txBox="1"/>
          <p:nvPr/>
        </p:nvSpPr>
        <p:spPr>
          <a:xfrm>
            <a:off x="0" y="-11883"/>
            <a:ext cx="396112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μάθαμε από το 	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Πώς να χρησιμοποιούμε το Qt για την υλοποίηση γραφικού περιβάλλοντος σε C++.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Σχεδίαση και υλοποίηση δομών δεδομένων για παραγγελίες, προϊόντα και τραπέζια.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Διαχείριση signals και slots, καθώς και τη σύνδεση GUI με τη λογική της εφαρμογής.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Τη σημασία του να δοκιμάζουμε σε πραγματικές συνθήκες και να κάνουμε συνεχείς βελτιώσεις.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Πώς να συνεργαζόμαστε ομαδικά και να οργανώνουμε κώδικα σε ένα ολοκληρωμένο σύστημα.</a:t>
            </a:r>
          </a:p>
          <a:p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36281-838C-117B-28D9-A9D4A6F9648F}"/>
              </a:ext>
            </a:extLst>
          </p:cNvPr>
          <p:cNvSpPr txBox="1"/>
          <p:nvPr/>
        </p:nvSpPr>
        <p:spPr>
          <a:xfrm>
            <a:off x="3694481" y="-11883"/>
            <a:ext cx="453639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θα μπορούσε να 	βελτιωθεί: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Η διαχείριση σφαλμάτων θα μπορούσε να γίνει πιο εξελιγμένη, π.χ. καλύτερα μηνύματα στον χρήστη.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Η επεκτασιμότητα του συστήματος ώστε να υποστηρίζει μεγαλύτερο αριθμό τραπεζιών ή παραλλαγών μενού.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Πιο καλαίσθητο και responsive GUI, ειδικά για χρήση σε tablets ή touchscreens.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Ενίσχυση του modularity του κώδικα για ευκολότερη συντήρηση ή μελλοντικές αλλαγές.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14482-FD8E-7EEE-8BA1-16797795080B}"/>
              </a:ext>
            </a:extLst>
          </p:cNvPr>
          <p:cNvSpPr txBox="1"/>
          <p:nvPr/>
        </p:nvSpPr>
        <p:spPr>
          <a:xfrm>
            <a:off x="8089900" y="0"/>
            <a:ext cx="43434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Μελλοντικές προεκτάσεις 	του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Δικτυακή λειτουργία με αποστολή παραγγελιών σε κουζίνα μέσω τοπικού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Λογαριασμοί χρηστών (σερβιτόροι/μάνατζερ) με διαφορετικά δικαιώματα.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Analytics για παραγγελίες και έσοδα ανά τραπέζι ή προϊόν.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Υποστήριξη για φορητές συσκευές (mobile/tablet) </a:t>
            </a:r>
          </a:p>
          <a:p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  με responsive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Εκτύπωση σε φυσικό θερμικό εκτυπωτή αντί για απλή αποθήκευση σε αρχείο.</a:t>
            </a:r>
          </a:p>
          <a:p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4F4A6-A484-ED63-9423-13536A1D7555}"/>
              </a:ext>
            </a:extLst>
          </p:cNvPr>
          <p:cNvSpPr txBox="1"/>
          <p:nvPr/>
        </p:nvSpPr>
        <p:spPr>
          <a:xfrm>
            <a:off x="11168509" y="5934670"/>
            <a:ext cx="1135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/>
              <a:t>💕</a:t>
            </a:r>
          </a:p>
        </p:txBody>
      </p:sp>
    </p:spTree>
    <p:extLst>
      <p:ext uri="{BB962C8B-B14F-4D97-AF65-F5344CB8AC3E}">
        <p14:creationId xmlns:p14="http://schemas.microsoft.com/office/powerpoint/2010/main" val="57078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85A76BA-55CD-7CC2-79E8-A8F0501F5130}"/>
              </a:ext>
            </a:extLst>
          </p:cNvPr>
          <p:cNvSpPr/>
          <p:nvPr/>
        </p:nvSpPr>
        <p:spPr>
          <a:xfrm>
            <a:off x="-32787771" y="-18288000"/>
            <a:ext cx="82883828" cy="46111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68D09C7C-7EA6-2F4E-DF45-B902C54F0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962" y="2982118"/>
            <a:ext cx="3394075" cy="89376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END</a:t>
            </a:r>
            <a:endParaRPr lang="el-GR" sz="6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6BA15-0123-853A-A03F-E269AF56168E}"/>
              </a:ext>
            </a:extLst>
          </p:cNvPr>
          <p:cNvSpPr txBox="1"/>
          <p:nvPr/>
        </p:nvSpPr>
        <p:spPr>
          <a:xfrm>
            <a:off x="2593277" y="3733548"/>
            <a:ext cx="700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ΕΥΧΑΡΙΣΤΟΥΜΕ ΠΟΛΎ ΓΙΑ ΤΗΝ ΠΡΟΣΟΧΗ ΣΑΣ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91DFB-4805-8706-6688-5D76292302A5}"/>
              </a:ext>
            </a:extLst>
          </p:cNvPr>
          <p:cNvSpPr txBox="1"/>
          <p:nvPr/>
        </p:nvSpPr>
        <p:spPr>
          <a:xfrm>
            <a:off x="3464693" y="4090366"/>
            <a:ext cx="52626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9600" dirty="0"/>
              <a:t>💃👨🏽‍💻💃🏽</a:t>
            </a:r>
          </a:p>
        </p:txBody>
      </p:sp>
    </p:spTree>
    <p:extLst>
      <p:ext uri="{BB962C8B-B14F-4D97-AF65-F5344CB8AC3E}">
        <p14:creationId xmlns:p14="http://schemas.microsoft.com/office/powerpoint/2010/main" val="321600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DF446-61B8-A0CD-A6E1-9EF77698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FD0B5655-40CA-D25F-1DEC-36485139DF7E}"/>
              </a:ext>
            </a:extLst>
          </p:cNvPr>
          <p:cNvSpPr/>
          <p:nvPr/>
        </p:nvSpPr>
        <p:spPr>
          <a:xfrm>
            <a:off x="-28520571" y="-9365343"/>
            <a:ext cx="78377141" cy="11070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4247869-E9C9-B2BE-AC3D-D388B5427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800" y="-808037"/>
            <a:ext cx="11074400" cy="2387600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Εισαγωγή &amp;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Motivation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626F6-4B0A-8EFB-8279-A6BF79633C3D}"/>
              </a:ext>
            </a:extLst>
          </p:cNvPr>
          <p:cNvSpPr txBox="1"/>
          <p:nvPr/>
        </p:nvSpPr>
        <p:spPr>
          <a:xfrm>
            <a:off x="-101600" y="1916812"/>
            <a:ext cx="7078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Τι αφορά το project;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Ανάπτυξη ψηφιακού βοηθού (PDA) για εστιατόρια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Διαχείριση και αποστολή παραγγελιών από σερβιτόρους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Υλοποίηση σε C++ με χρήση της βιβλιοθήκης Qt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Φιλικό και διαδραστικό γραφικό περιβάλλον (GUI)</a:t>
            </a:r>
          </a:p>
          <a:p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10167-8A14-D402-6D8E-0F09F9A5B882}"/>
              </a:ext>
            </a:extLst>
          </p:cNvPr>
          <p:cNvSpPr txBox="1"/>
          <p:nvPr/>
        </p:nvSpPr>
        <p:spPr>
          <a:xfrm>
            <a:off x="-101600" y="3913300"/>
            <a:ext cx="72813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Ποιο πρόβλημα λύνει;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Καταργεί χειρόγραφες σημειώσεις και λεκτικές παραγγελίες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Μειώνει λάθη και καθυστερήσεις στην εξυπηρέτηση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Ενισχύει την ακρίβεια και την ταχύτητα καταχώρισης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Παρέχει σαφή και οργανωμένη απεικόνιση παραγγελιών</a:t>
            </a:r>
          </a:p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52713-BD8E-0563-08C7-7CBF28A91B93}"/>
              </a:ext>
            </a:extLst>
          </p:cNvPr>
          <p:cNvSpPr txBox="1"/>
          <p:nvPr/>
        </p:nvSpPr>
        <p:spPr>
          <a:xfrm>
            <a:off x="6900333" y="1916812"/>
            <a:ext cx="546946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Γιατί το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επιλέξαμε;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Πρακτική εφαρμογή σε έναν αναπτυσσόμενο κλάδο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Κάλυψη πραγματικών αναγκών της αγοράς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Πρόκληση στην ανάπτυξη GUI με C++ και Qt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Ευκαιρία εξάσκησης σε σύγχρονες τεχνικές προγραμματισμού</a:t>
            </a:r>
          </a:p>
          <a:p>
            <a:endParaRPr lang="el-GR" dirty="0"/>
          </a:p>
        </p:txBody>
      </p:sp>
      <p:pic>
        <p:nvPicPr>
          <p:cNvPr id="19" name="Εικόνα 18" descr="Εικόνα που περιέχει σκίτσο/σχέδιο, ζωγραφιά, clipart, λευκό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7F4AE21D-B30E-3A2B-79D4-E6D913EA8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5" b="20053"/>
          <a:stretch/>
        </p:blipFill>
        <p:spPr>
          <a:xfrm>
            <a:off x="7713339" y="4252571"/>
            <a:ext cx="3321911" cy="23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38DD8-8383-40B5-7E04-925EB8CF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19339D2F-C1F7-674C-20C0-01D420A952E6}"/>
              </a:ext>
            </a:extLst>
          </p:cNvPr>
          <p:cNvSpPr/>
          <p:nvPr/>
        </p:nvSpPr>
        <p:spPr>
          <a:xfrm>
            <a:off x="8013700" y="-14761029"/>
            <a:ext cx="23186571" cy="334409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B40F155-EBD6-FC86-A3E3-FF69CC885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3700" y="457200"/>
            <a:ext cx="4330700" cy="1701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 &amp; Scope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80885-3EF8-A67F-17BA-EFDB2F8E82DF}"/>
              </a:ext>
            </a:extLst>
          </p:cNvPr>
          <p:cNvSpPr txBox="1"/>
          <p:nvPr/>
        </p:nvSpPr>
        <p:spPr>
          <a:xfrm>
            <a:off x="281389" y="179248"/>
            <a:ext cx="761801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Κύριοι στόχοι του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Διευκόλυνση καταχώρισης παραγγελιών από σερβιτόρους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Μείωση λαθών λόγω χειρόγραφης ή προφορικής καταγραφής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Οργάνωση της διαδικασίας παραγγελιοληψίας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Εξάσκηση στη δημιουργία εφαρμογής με GUI σε C++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Εκμάθηση και αξιοποίηση της βιβλιοθήκης Qt</a:t>
            </a:r>
          </a:p>
          <a:p>
            <a:endParaRPr lang="el-G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7E49E2C-AD49-D401-A52C-2811B7D1B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89" y="3441680"/>
            <a:ext cx="7609776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Δυνατότητες &amp; Λειτουργίες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Επιλογή τραπεζιού &amp; έναρξη νέας παραγγελίας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από κατηγορίες (Brunch,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Coffee, Food, Drinks)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Προεπισκόπηση παραγγελίας πριν την αποστολή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Εκτύπωση απόδειξης για κάθε τραπέζι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σχολίων σε κάθε προϊόν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Ταυτόχρονη επεξεργασία πολλών τραπεζιών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Αποθήκευση αποδείξεων σε αρχείο .txt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Απλό &amp; φιλικό γραφικό περιβάλλον (GUI)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50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E6231106-CEBE-C993-B3F5-C2F440E9CCB5}"/>
              </a:ext>
            </a:extLst>
          </p:cNvPr>
          <p:cNvSpPr/>
          <p:nvPr/>
        </p:nvSpPr>
        <p:spPr>
          <a:xfrm>
            <a:off x="-14434457" y="5567679"/>
            <a:ext cx="51794228" cy="14222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9F850034-923B-2BFD-3EB3-13A74DC4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60" y="5801360"/>
            <a:ext cx="10165080" cy="8331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Architecture</a:t>
            </a:r>
            <a:endParaRPr lang="el-GR" sz="6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C5DC0-4BE5-21CA-9DC4-A63FBB6C66B1}"/>
              </a:ext>
            </a:extLst>
          </p:cNvPr>
          <p:cNvSpPr txBox="1"/>
          <p:nvPr/>
        </p:nvSpPr>
        <p:spPr>
          <a:xfrm>
            <a:off x="-25168" y="355881"/>
            <a:ext cx="90685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Πώς λειτουργεί το σύστημα;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Επιλογής τραπεζιού (π.χ. Table 1–9, S1–S9)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Επιλογή κατηγορίας προϊόντων (Brunch, Coffee, Food, Drinks)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Προβολή και επιλογή διαθέσιμων προϊόντων με ποσότητα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στην παραγγελία μέσω “ADD TO ORDER”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Ολοκλήρωση παραγγελίας με “PRINT RECEIPT” (εκτύπωση)</a:t>
            </a:r>
          </a:p>
          <a:p>
            <a:endParaRPr lang="el-GR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6429DB9-1B31-E6A0-703E-C84C776A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31379"/>
            <a:ext cx="852091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Κύρια components (Frontend – Backend – 	Database)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Frontend: Qt GUI – Οπτική διαχείριση παραγγελίας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Backend: C++ – Λογική διαχείρισης παραγγελίας και ροής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l-GR" altLang="el-G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Database/Αποθήκευση: Αρχεία .txt – Αποθήκευση αποδείξεων τοπικά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5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A2D4-06CF-C805-C3AD-9D73F2F6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AB46-92CE-89C8-47A2-6189CEAD81BE}"/>
              </a:ext>
            </a:extLst>
          </p:cNvPr>
          <p:cNvSpPr txBox="1"/>
          <p:nvPr/>
        </p:nvSpPr>
        <p:spPr>
          <a:xfrm>
            <a:off x="2030948" y="3033247"/>
            <a:ext cx="7898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Κύρια λειτουργικά στοιχεία της 	εφαρμογής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Κουμπιά τραπεζιών – επιλογή τραπεζιού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Κατηγορίες μενού – φιλτράρισμα προϊόντων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Λίστα προϊόντων – διαθέσιμα είδη προς επιλογή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Dropdown ποσότητας – επιλογή τεμαχίων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“ADD TO ORDER” – προσθήκη στο καλάθι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Προεπισκόπηση παραγγελίας – εμφάνιση επιλογών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“PRINT RECEIPT” – εκτύπωση ή αποστολή</a:t>
            </a:r>
          </a:p>
          <a:p>
            <a:endParaRPr lang="el-GR" dirty="0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8C62556-76D5-41AE-033A-00C369942105}"/>
              </a:ext>
            </a:extLst>
          </p:cNvPr>
          <p:cNvSpPr/>
          <p:nvPr/>
        </p:nvSpPr>
        <p:spPr>
          <a:xfrm>
            <a:off x="-3217042" y="1444520"/>
            <a:ext cx="18394855" cy="12166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A8F5F-A6E0-6494-D00D-CE74F00C762B}"/>
              </a:ext>
            </a:extLst>
          </p:cNvPr>
          <p:cNvSpPr txBox="1"/>
          <p:nvPr/>
        </p:nvSpPr>
        <p:spPr>
          <a:xfrm>
            <a:off x="405740" y="567752"/>
            <a:ext cx="645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b="1" dirty="0">
                <a:latin typeface="Courier New" panose="02070309020205020404" pitchFamily="49" charset="0"/>
                <a:cs typeface="Courier New" panose="02070309020205020404" pitchFamily="49" charset="0"/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Τεχνολογίες &amp; λόγοι επιλογής</a:t>
            </a:r>
          </a:p>
          <a:p>
            <a:endParaRPr lang="el-GR" dirty="0"/>
          </a:p>
        </p:txBody>
      </p:sp>
      <p:sp>
        <p:nvSpPr>
          <p:cNvPr id="6" name="Τίτλος 4">
            <a:extLst>
              <a:ext uri="{FF2B5EF4-FFF2-40B4-BE49-F238E27FC236}">
                <a16:creationId xmlns:a16="http://schemas.microsoft.com/office/drawing/2014/main" id="{ED40FCF7-25D7-1686-483C-ADC04F3D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7718"/>
            <a:ext cx="10515600" cy="132556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Architecture</a:t>
            </a:r>
            <a:endParaRPr lang="el-GR" sz="6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Εικόνα 7" descr="Εικόνα που περιέχει σύμβολο, γραφικά, λογότυπο, κύκλο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0912B5D6-D840-8324-41A3-F9C03A2BD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55" y="19991"/>
            <a:ext cx="1325563" cy="1325563"/>
          </a:xfrm>
          <a:prstGeom prst="rect">
            <a:avLst/>
          </a:prstGeom>
        </p:spPr>
      </p:pic>
      <p:pic>
        <p:nvPicPr>
          <p:cNvPr id="10" name="Εικόνα 9" descr="Εικόνα που περιέχει σύμβολο, λογότυπο, γραμματοσειρά, γραφικ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E5C1C6E-E361-AC1C-8AE6-A3389F2B6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61" y="49905"/>
            <a:ext cx="1325563" cy="1325563"/>
          </a:xfrm>
          <a:prstGeom prst="rect">
            <a:avLst/>
          </a:prstGeom>
        </p:spPr>
      </p:pic>
      <p:pic>
        <p:nvPicPr>
          <p:cNvPr id="12" name="Εικόνα 11" descr="Εικόνα που περιέχει σκίτσο/σχέδιο, γραμμή, ορθογώνιο παραλληλόγραμμο, γραμματοσειρά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CF8C5FBA-BCDA-F1B5-00C3-92FC1191E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97" y="4990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4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Ορθογώνιο 2">
            <a:extLst>
              <a:ext uri="{FF2B5EF4-FFF2-40B4-BE49-F238E27FC236}">
                <a16:creationId xmlns:a16="http://schemas.microsoft.com/office/drawing/2014/main" id="{409741BB-5ADE-2696-4EF7-A52CAF430A13}"/>
              </a:ext>
            </a:extLst>
          </p:cNvPr>
          <p:cNvSpPr/>
          <p:nvPr/>
        </p:nvSpPr>
        <p:spPr>
          <a:xfrm>
            <a:off x="-18735766" y="-14863354"/>
            <a:ext cx="47875372" cy="4258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5" name="Εικόνα 4" descr="Εικόνα που περιέχει ζωγραφιά, σκίτσο/σχέδιο, κείμενο, διάγραμμα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2CAE4BCA-44E2-0E7F-8C44-09585C05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90" y="0"/>
            <a:ext cx="4119020" cy="6858000"/>
          </a:xfrm>
          <a:prstGeom prst="rect">
            <a:avLst/>
          </a:prstGeom>
        </p:spPr>
      </p:pic>
      <p:sp>
        <p:nvSpPr>
          <p:cNvPr id="6" name="Τίτλος 5">
            <a:extLst>
              <a:ext uri="{FF2B5EF4-FFF2-40B4-BE49-F238E27FC236}">
                <a16:creationId xmlns:a16="http://schemas.microsoft.com/office/drawing/2014/main" id="{E1EF1F0A-DF7F-6E78-93F4-BAAB794EB4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250" y="2766218"/>
            <a:ext cx="362204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FLOW CHART</a:t>
            </a:r>
            <a:endParaRPr lang="el-G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C5D4E-C235-6031-4047-8A06C112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EC50507-9F3B-424F-4558-9192FF8024D6}"/>
              </a:ext>
            </a:extLst>
          </p:cNvPr>
          <p:cNvSpPr/>
          <p:nvPr/>
        </p:nvSpPr>
        <p:spPr>
          <a:xfrm>
            <a:off x="-23794356" y="-18188214"/>
            <a:ext cx="27139804" cy="5101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1977545-D407-E069-9FF9-B53F5A57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466725"/>
            <a:ext cx="4292600" cy="1325563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Κώδικας &amp; </a:t>
            </a:r>
            <a:b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Υλοποίηση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326A5BC-BC38-D413-E458-B23B0F54E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012" y="35147"/>
            <a:ext cx="919591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l-GR" dirty="0"/>
              <a:t>🔹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Πώς υλοποιήθηκε η βασική λειτουργικότητα</a:t>
            </a:r>
            <a:endParaRPr kumimoji="0" lang="el-GR" altLang="el-GR" sz="24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Φόρτωση μενού με κατηγορίες μέσω loadMenu()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Επιλογή τραπεζιού και σύνδεση με υπάρχουσα ή νέα παραγγελία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Προσθήκη προϊόντων με ποσότητα και σχόλια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Εκτύπωση απόδειξης και αποθήκευση σε αρχείο (orders.txt)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5A2B2-A63D-546A-DBB6-3B10876B7A04}"/>
              </a:ext>
            </a:extLst>
          </p:cNvPr>
          <p:cNvSpPr txBox="1"/>
          <p:nvPr/>
        </p:nvSpPr>
        <p:spPr>
          <a:xfrm>
            <a:off x="3531477" y="2501461"/>
            <a:ext cx="61590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accent1"/>
                </a:solidFill>
              </a:rPr>
              <a:t>🔹 </a:t>
            </a:r>
            <a:r>
              <a:rPr lang="el-G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Σημαντικοί αλγόριθμοι ή δομές 	δεδομένων</a:t>
            </a:r>
            <a:endParaRPr lang="el-GR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QList: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Μενού προϊόντων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QMap: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Παραγγελίες ανά τραπέζι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QString: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Επιλεγμένο τραπέζι, σχόλια 	κ.ά.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QListWidgetItem: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Αντικείμενα λίστας 	για εμφάνιση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 </a:t>
            </a:r>
            <a:endParaRPr lang="el-G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QStringList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Λίστα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IDs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τραπεζιών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QFile &amp; QTextStream: </a:t>
            </a:r>
            <a:r>
              <a:rPr lang="el-GR" dirty="0">
                <a:latin typeface="Courier New" panose="02070309020205020404" pitchFamily="49" charset="0"/>
                <a:cs typeface="Courier New" panose="02070309020205020404" pitchFamily="49" charset="0"/>
              </a:rPr>
              <a:t>Εγγραφή απόδειξης 	σε αρχείο</a:t>
            </a:r>
          </a:p>
        </p:txBody>
      </p:sp>
    </p:spTree>
    <p:extLst>
      <p:ext uri="{BB962C8B-B14F-4D97-AF65-F5344CB8AC3E}">
        <p14:creationId xmlns:p14="http://schemas.microsoft.com/office/powerpoint/2010/main" val="172736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4990-781E-4D70-0E0B-91003B51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36B4A430-2A6D-832E-D00C-AEAD8686EAAD}"/>
              </a:ext>
            </a:extLst>
          </p:cNvPr>
          <p:cNvSpPr/>
          <p:nvPr/>
        </p:nvSpPr>
        <p:spPr>
          <a:xfrm>
            <a:off x="-8569956" y="-3715574"/>
            <a:ext cx="28638230" cy="133852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84D6F37-D6BE-A244-7CB6-A97F0AB9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1" y="0"/>
            <a:ext cx="10515600" cy="1325563"/>
          </a:xfrm>
        </p:spPr>
        <p:txBody>
          <a:bodyPr/>
          <a:lstStyle/>
          <a:p>
            <a:r>
              <a:rPr lang="el-GR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Κώδικας &amp; Υλοποίηση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E7986-2E5D-745C-0CA9-9C5D5D27E38A}"/>
              </a:ext>
            </a:extLst>
          </p:cNvPr>
          <p:cNvSpPr txBox="1"/>
          <p:nvPr/>
        </p:nvSpPr>
        <p:spPr>
          <a:xfrm>
            <a:off x="249621" y="1265919"/>
            <a:ext cx="8747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🖥️ 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 Repository</a:t>
            </a:r>
          </a:p>
          <a:p>
            <a:r>
              <a:rPr lang="el-GR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🔗 </a:t>
            </a:r>
            <a:r>
              <a:rPr lang="en-US" sz="2400" b="1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Link: </a:t>
            </a: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https://github.com/christsi33/PdaGui</a:t>
            </a:r>
            <a:endParaRPr lang="en-US" sz="2400" b="1" dirty="0">
              <a:solidFill>
                <a:schemeClr val="accent4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l-GR" b="1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Εικόνα 5" descr="Εικόνα που περιέχει κείμενο, στιγμιότυπο οθόνης, λογισμικό, αριθμός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4280A541-A27E-4586-D4F9-DF5356D0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2" y="2543182"/>
            <a:ext cx="6771288" cy="319437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A297A58-2B93-68A1-C8FD-1DC48F68C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551" y="2314271"/>
            <a:ext cx="5130449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🛠️ Οδηγίες Εκτέλεσης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Πήγαινε στο GitHub repo και κατέβασε το αρχείο pda.zip.</a:t>
            </a:r>
            <a:endParaRPr kumimoji="0" lang="en-US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Κάνε δεξί κλικ → Extract All για να αποσυμπιέσεις τον φάκελο.</a:t>
            </a:r>
            <a:endParaRPr kumimoji="0" lang="en-US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l-GR" altLang="el-GR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l-GR" altLang="el-G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Άνοιξε τον φάκελο και κάνε διπλό κλικ στο αρχείο PdaGui.exe για να ξεκινήσει η εφαρμογή.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l-GR" altLang="el-G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81B3-1CEB-06D8-B7E4-C0961B9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DFDE625-E619-944E-8FB0-E63E0F353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7300" y="0"/>
            <a:ext cx="10960100" cy="6858000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756CAD5-CA10-F38A-10D7-52A9FCAD9D3F}"/>
              </a:ext>
            </a:extLst>
          </p:cNvPr>
          <p:cNvSpPr/>
          <p:nvPr/>
        </p:nvSpPr>
        <p:spPr>
          <a:xfrm>
            <a:off x="8343900" y="-11142862"/>
            <a:ext cx="36099206" cy="285423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5" name="Τίτλος 4">
            <a:extLst>
              <a:ext uri="{FF2B5EF4-FFF2-40B4-BE49-F238E27FC236}">
                <a16:creationId xmlns:a16="http://schemas.microsoft.com/office/drawing/2014/main" id="{B7A4FE0C-70B9-0CC5-2616-8398FBBB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986" y="2418064"/>
            <a:ext cx="2935014" cy="1420489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endParaRPr lang="el-GR" sz="8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0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5CAA69F49CD74F8FBC57578224618E" ma:contentTypeVersion="5" ma:contentTypeDescription="Create a new document." ma:contentTypeScope="" ma:versionID="07d3db8be9866ab8a978ab0a2b817f0f">
  <xsd:schema xmlns:xsd="http://www.w3.org/2001/XMLSchema" xmlns:xs="http://www.w3.org/2001/XMLSchema" xmlns:p="http://schemas.microsoft.com/office/2006/metadata/properties" xmlns:ns3="22d9d149-a334-4d60-9036-dddd950d4719" targetNamespace="http://schemas.microsoft.com/office/2006/metadata/properties" ma:root="true" ma:fieldsID="672de7b2beffa280beaea788f4958291" ns3:_="">
    <xsd:import namespace="22d9d149-a334-4d60-9036-dddd950d471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9d149-a334-4d60-9036-dddd950d471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d9d149-a334-4d60-9036-dddd950d4719" xsi:nil="true"/>
  </documentManagement>
</p:properties>
</file>

<file path=customXml/itemProps1.xml><?xml version="1.0" encoding="utf-8"?>
<ds:datastoreItem xmlns:ds="http://schemas.openxmlformats.org/officeDocument/2006/customXml" ds:itemID="{E3B02392-8C55-42DD-8B25-86ECA879C1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d9d149-a334-4d60-9036-dddd950d47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00633B-3FEC-4431-98A5-DEB24420CA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198553-2B2F-4D9F-81E7-1866F376B927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22d9d149-a334-4d60-9036-dddd950d471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953</Words>
  <Application>Microsoft Office PowerPoint</Application>
  <PresentationFormat>Ευρεία οθόνη</PresentationFormat>
  <Paragraphs>124</Paragraphs>
  <Slides>13</Slides>
  <Notes>1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Θέμα του Office</vt:lpstr>
      <vt:lpstr>PDA Order Management System (Qt GUI)</vt:lpstr>
      <vt:lpstr>Εισαγωγή &amp; Motivation</vt:lpstr>
      <vt:lpstr>Objective &amp; Scope</vt:lpstr>
      <vt:lpstr>System Architecture</vt:lpstr>
      <vt:lpstr>System Architecture</vt:lpstr>
      <vt:lpstr>FLOW CHART</vt:lpstr>
      <vt:lpstr>Κώδικας &amp;  Υλοποίηση</vt:lpstr>
      <vt:lpstr>Κώδικας &amp; Υλοποίηση</vt:lpstr>
      <vt:lpstr>Demo</vt:lpstr>
      <vt:lpstr>Αποτελέσματα</vt:lpstr>
      <vt:lpstr>Σύγκριση µε AI-Generated Code</vt:lpstr>
      <vt:lpstr>Συμπεράσματα &amp; Lessons Learned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Elevtheria Kourta</dc:creator>
  <cp:lastModifiedBy>Elevtheria Kourta</cp:lastModifiedBy>
  <cp:revision>3</cp:revision>
  <dcterms:created xsi:type="dcterms:W3CDTF">2025-05-20T11:54:47Z</dcterms:created>
  <dcterms:modified xsi:type="dcterms:W3CDTF">2025-05-23T10:05:24Z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0x010100DC5CAA69F49CD74F8FBC57578224618E</vt:lpwstr>
  </property>
</Properties>
</file>